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9" r:id="rId1"/>
  </p:sldMasterIdLst>
  <p:notesMasterIdLst>
    <p:notesMasterId r:id="rId27"/>
  </p:notesMasterIdLst>
  <p:sldIdLst>
    <p:sldId id="257" r:id="rId2"/>
    <p:sldId id="2715" r:id="rId3"/>
    <p:sldId id="2708" r:id="rId4"/>
    <p:sldId id="2714" r:id="rId5"/>
    <p:sldId id="2691" r:id="rId6"/>
    <p:sldId id="2710" r:id="rId7"/>
    <p:sldId id="2703" r:id="rId8"/>
    <p:sldId id="468" r:id="rId9"/>
    <p:sldId id="2709" r:id="rId10"/>
    <p:sldId id="2706" r:id="rId11"/>
    <p:sldId id="2693" r:id="rId12"/>
    <p:sldId id="2694" r:id="rId13"/>
    <p:sldId id="2695" r:id="rId14"/>
    <p:sldId id="2696" r:id="rId15"/>
    <p:sldId id="2697" r:id="rId16"/>
    <p:sldId id="2699" r:id="rId17"/>
    <p:sldId id="2701" r:id="rId18"/>
    <p:sldId id="2711" r:id="rId19"/>
    <p:sldId id="2712" r:id="rId20"/>
    <p:sldId id="2713" r:id="rId21"/>
    <p:sldId id="2705" r:id="rId22"/>
    <p:sldId id="278" r:id="rId23"/>
    <p:sldId id="337" r:id="rId24"/>
    <p:sldId id="2716" r:id="rId25"/>
    <p:sldId id="2704" r:id="rId26"/>
  </p:sldIdLst>
  <p:sldSz cx="12192000" cy="6858000"/>
  <p:notesSz cx="6858000" cy="9144000"/>
  <p:embeddedFontLst>
    <p:embeddedFont>
      <p:font typeface="Futura PT Demi" panose="020B0604020202020204" charset="-52"/>
      <p:regular r:id="rId28"/>
      <p:italic r:id="rId29"/>
    </p:embeddedFont>
    <p:embeddedFont>
      <p:font typeface="Segoe UI" panose="020B0502040204020203" pitchFamily="34" charset="0"/>
      <p:regular r:id="rId30"/>
      <p:bold r:id="rId31"/>
      <p:italic r:id="rId32"/>
      <p:boldItalic r:id="rId33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2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A946"/>
    <a:srgbClr val="008000"/>
    <a:srgbClr val="003399"/>
    <a:srgbClr val="CC9900"/>
    <a:srgbClr val="CCCC00"/>
    <a:srgbClr val="0000FF"/>
    <a:srgbClr val="CC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9" autoAdjust="0"/>
    <p:restoredTop sz="94660"/>
  </p:normalViewPr>
  <p:slideViewPr>
    <p:cSldViewPr showGuides="1">
      <p:cViewPr varScale="1">
        <p:scale>
          <a:sx n="81" d="100"/>
          <a:sy n="81" d="100"/>
        </p:scale>
        <p:origin x="720" y="53"/>
      </p:cViewPr>
      <p:guideLst>
        <p:guide orient="horz" pos="2160"/>
        <p:guide pos="420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0" d="100"/>
          <a:sy n="90" d="100"/>
        </p:scale>
        <p:origin x="26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6DE80CC0-EB10-6118-35A2-3493372AEF0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7E8DA319-497D-FB73-4996-A12ABDBDA80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175A52A-73CF-4131-885F-780209432F0D}" type="datetimeFigureOut">
              <a:rPr lang="ru-RU" altLang="ru-RU"/>
              <a:pPr>
                <a:defRPr/>
              </a:pPr>
              <a:t>28.08.2024</a:t>
            </a:fld>
            <a:endParaRPr lang="ru-RU" altLang="ru-RU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41CB1AC3-046C-F01D-1FF3-A7E31BE8D23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>
            <a:extLst>
              <a:ext uri="{FF2B5EF4-FFF2-40B4-BE49-F238E27FC236}">
                <a16:creationId xmlns:a16="http://schemas.microsoft.com/office/drawing/2014/main" id="{5F6DCC6D-179F-088A-77A4-2786C1B9B10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67590" name="Rectangle 6">
            <a:extLst>
              <a:ext uri="{FF2B5EF4-FFF2-40B4-BE49-F238E27FC236}">
                <a16:creationId xmlns:a16="http://schemas.microsoft.com/office/drawing/2014/main" id="{F5644392-1AD8-40DB-0E5B-F0F10E16F83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7591" name="Rectangle 7">
            <a:extLst>
              <a:ext uri="{FF2B5EF4-FFF2-40B4-BE49-F238E27FC236}">
                <a16:creationId xmlns:a16="http://schemas.microsoft.com/office/drawing/2014/main" id="{A8D18D56-D049-3AA7-A640-2423EC20F7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EAB2C75-CB20-4F25-B8C9-2F8E8586F9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F514D52B-2DC6-B862-C139-524435028C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8154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12398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26054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66201" y="115889"/>
            <a:ext cx="2891367" cy="47529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7867" y="115889"/>
            <a:ext cx="8475133" cy="47529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09621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639616" y="529217"/>
            <a:ext cx="8714184" cy="73954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Текс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0851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BB7B3D-07BA-4646-FF10-7F4D37B708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1BDB5-F55A-4127-B70E-3B9D82F4D875}" type="datetime1">
              <a:rPr lang="ru-RU"/>
              <a:pPr>
                <a:defRPr/>
              </a:pPr>
              <a:t>28.08.2024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419ECB-42CB-2E05-2278-1150EA921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C2893E-2D60-6DEA-07C5-6C86ABA13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E8248-6E93-466D-AA24-4D66D6E578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381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8090F950-4FAB-2A5A-3456-B008ABA5C5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9307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51048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4">
            <a:extLst>
              <a:ext uri="{FF2B5EF4-FFF2-40B4-BE49-F238E27FC236}">
                <a16:creationId xmlns:a16="http://schemas.microsoft.com/office/drawing/2014/main" id="{371BAAD3-6EBB-2A00-D4C3-105B7665D5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493967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01161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954243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666138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4888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85026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2">
            <a:extLst>
              <a:ext uri="{FF2B5EF4-FFF2-40B4-BE49-F238E27FC236}">
                <a16:creationId xmlns:a16="http://schemas.microsoft.com/office/drawing/2014/main" id="{3027F5D6-7237-1199-CB60-7FE262AFAA9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2">
            <a:extLst>
              <a:ext uri="{FF2B5EF4-FFF2-40B4-BE49-F238E27FC236}">
                <a16:creationId xmlns:a16="http://schemas.microsoft.com/office/drawing/2014/main" id="{880251C4-22D3-E2DA-E760-4833C33058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1700213"/>
            <a:ext cx="115697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13">
            <a:extLst>
              <a:ext uri="{FF2B5EF4-FFF2-40B4-BE49-F238E27FC236}">
                <a16:creationId xmlns:a16="http://schemas.microsoft.com/office/drawing/2014/main" id="{FD958BBB-A42E-1DBB-5036-0961C99D07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446338" y="115888"/>
            <a:ext cx="941070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73" r:id="rId3"/>
    <p:sldLayoutId id="2147484185" r:id="rId4"/>
    <p:sldLayoutId id="2147484174" r:id="rId5"/>
    <p:sldLayoutId id="2147484175" r:id="rId6"/>
    <p:sldLayoutId id="2147484176" r:id="rId7"/>
    <p:sldLayoutId id="2147484177" r:id="rId8"/>
    <p:sldLayoutId id="2147484178" r:id="rId9"/>
    <p:sldLayoutId id="2147484179" r:id="rId10"/>
    <p:sldLayoutId id="2147484180" r:id="rId11"/>
    <p:sldLayoutId id="2147484181" r:id="rId12"/>
    <p:sldLayoutId id="2147484182" r:id="rId13"/>
    <p:sldLayoutId id="2147484186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anose="020B0702020204020303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000">
          <a:solidFill>
            <a:schemeClr val="tx1"/>
          </a:solidFill>
          <a:latin typeface="Futura PT Demi" panose="020B0702020204020303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>
          <a:solidFill>
            <a:schemeClr val="tx1"/>
          </a:solidFill>
          <a:latin typeface="Futura PT Demi" panose="020B0702020204020303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600">
          <a:solidFill>
            <a:schemeClr val="tx1"/>
          </a:solidFill>
          <a:latin typeface="Futura PT Demi" panose="020B0702020204020303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400">
          <a:solidFill>
            <a:schemeClr val="tx1"/>
          </a:solidFill>
          <a:latin typeface="Futura PT Demi" panose="020B0702020204020303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Futura PT Demi" panose="020B0702020204020303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obrazovanie.1c.ru/education/task-and-test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obrazovanie.1c.ru/events/accelerator-fall-23/" TargetMode="External"/><Relationship Id="rId3" Type="http://schemas.openxmlformats.org/officeDocument/2006/relationships/hyperlink" Target="https://obrazovanie.1c.ru/events/2024-02-28/" TargetMode="External"/><Relationship Id="rId7" Type="http://schemas.openxmlformats.org/officeDocument/2006/relationships/hyperlink" Target="https://obrazovanie.1c.ru/events/2023-10-19/" TargetMode="External"/><Relationship Id="rId2" Type="http://schemas.openxmlformats.org/officeDocument/2006/relationships/hyperlink" Target="https://obrazovanie.1c.ru/events/2024-04-23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obrazovanie.1c.ru/events/2023-11-23/" TargetMode="External"/><Relationship Id="rId5" Type="http://schemas.openxmlformats.org/officeDocument/2006/relationships/hyperlink" Target="https://obrazovanie.1c.ru/events/2023-11-30/" TargetMode="External"/><Relationship Id="rId4" Type="http://schemas.openxmlformats.org/officeDocument/2006/relationships/hyperlink" Target="https://obrazovanie.1c.ru/events/2023-12-07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nie.1c.ru/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nie.1c.ru/events/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obr@1c.ru" TargetMode="External"/><Relationship Id="rId2" Type="http://schemas.openxmlformats.org/officeDocument/2006/relationships/hyperlink" Target="https://obrazovanie.1c.ru/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obrazovanie.1c.ru/education/library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nie.1c.ru/events/2023-09-26/" TargetMode="External"/><Relationship Id="rId2" Type="http://schemas.openxmlformats.org/officeDocument/2006/relationships/hyperlink" Target="https://obrazovanie.1c.ru/events/2023-09-21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5">
            <a:extLst>
              <a:ext uri="{FF2B5EF4-FFF2-40B4-BE49-F238E27FC236}">
                <a16:creationId xmlns:a16="http://schemas.microsoft.com/office/drawing/2014/main" id="{4801E86A-562E-6507-FD26-0399A3DE87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424" y="2430462"/>
            <a:ext cx="10585450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3200" dirty="0">
                <a:solidFill>
                  <a:srgbClr val="1C1C1C"/>
                </a:solidFill>
              </a:rPr>
              <a:t>Как учиться и учить в системе «1С:Образование»:</a:t>
            </a:r>
            <a:br>
              <a:rPr lang="ru-RU" altLang="ru-RU" sz="3200" dirty="0">
                <a:solidFill>
                  <a:srgbClr val="1C1C1C"/>
                </a:solidFill>
              </a:rPr>
            </a:br>
            <a:r>
              <a:rPr lang="ru-RU" altLang="ru-RU" sz="3200" dirty="0">
                <a:solidFill>
                  <a:srgbClr val="1C1C1C"/>
                </a:solidFill>
              </a:rPr>
              <a:t>основные возможности для учителя</a:t>
            </a:r>
          </a:p>
        </p:txBody>
      </p:sp>
      <p:sp>
        <p:nvSpPr>
          <p:cNvPr id="7171" name="Прямоугольник 8">
            <a:extLst>
              <a:ext uri="{FF2B5EF4-FFF2-40B4-BE49-F238E27FC236}">
                <a16:creationId xmlns:a16="http://schemas.microsoft.com/office/drawing/2014/main" id="{4417E0EB-3D09-BE7C-51BB-1361EF9A5D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688" y="4724400"/>
            <a:ext cx="360362" cy="4603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444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7172" name="TextBox 9">
            <a:extLst>
              <a:ext uri="{FF2B5EF4-FFF2-40B4-BE49-F238E27FC236}">
                <a16:creationId xmlns:a16="http://schemas.microsoft.com/office/drawing/2014/main" id="{A03D7B0F-FF7D-9229-A776-C46841DDF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688" y="5402263"/>
            <a:ext cx="338412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dirty="0">
                <a:solidFill>
                  <a:srgbClr val="1C1C1C"/>
                </a:solidFill>
              </a:rPr>
              <a:t>Чернецкая Т.А., Фогель В.О.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dirty="0">
                <a:solidFill>
                  <a:srgbClr val="1C1C1C"/>
                </a:solidFill>
              </a:rPr>
              <a:t>Фирма «1С»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C915C66-71E9-7F90-5E7F-A25FD081B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/>
          <a:lstStyle/>
          <a:p>
            <a:pPr>
              <a:defRPr/>
            </a:pPr>
            <a:r>
              <a:rPr lang="ru-RU" dirty="0"/>
              <a:t>Подготовка к уроку в Конструкторе</a:t>
            </a:r>
          </a:p>
        </p:txBody>
      </p:sp>
      <p:sp>
        <p:nvSpPr>
          <p:cNvPr id="13315" name="Текст 4">
            <a:extLst>
              <a:ext uri="{FF2B5EF4-FFF2-40B4-BE49-F238E27FC236}">
                <a16:creationId xmlns:a16="http://schemas.microsoft.com/office/drawing/2014/main" id="{9271D1EF-77C2-E63F-5E67-A54BF60D38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/>
          <a:lstStyle/>
          <a:p>
            <a:endParaRPr lang="ru-RU" altLang="ru-RU">
              <a:latin typeface="Futura PT Demi" pitchFamily="34" charset="-5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BC566DE7-8F1D-DD23-A5C2-65A70A745443}"/>
              </a:ext>
            </a:extLst>
          </p:cNvPr>
          <p:cNvSpPr txBox="1">
            <a:spLocks/>
          </p:cNvSpPr>
          <p:nvPr/>
        </p:nvSpPr>
        <p:spPr bwMode="auto">
          <a:xfrm>
            <a:off x="1703512" y="548681"/>
            <a:ext cx="9937626" cy="4419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3200" kern="0" dirty="0">
                <a:solidFill>
                  <a:srgbClr val="C00000"/>
                </a:solidFill>
              </a:rPr>
              <a:t>«</a:t>
            </a:r>
            <a:r>
              <a:rPr lang="ru-RU" sz="3200" dirty="0">
                <a:solidFill>
                  <a:srgbClr val="C00000"/>
                </a:solidFill>
                <a:latin typeface="Futura PT Demi" pitchFamily="34" charset="-52"/>
              </a:rPr>
              <a:t>Конструктор урока» - новый инструмент педагога</a:t>
            </a:r>
          </a:p>
        </p:txBody>
      </p:sp>
      <p:sp>
        <p:nvSpPr>
          <p:cNvPr id="15363" name="TextBox 4">
            <a:extLst>
              <a:ext uri="{FF2B5EF4-FFF2-40B4-BE49-F238E27FC236}">
                <a16:creationId xmlns:a16="http://schemas.microsoft.com/office/drawing/2014/main" id="{916B7631-AB97-1FB1-C1DD-6ECCFD563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" y="1700808"/>
            <a:ext cx="5997575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</a:pPr>
            <a:r>
              <a:rPr lang="ru-RU" altLang="ru-RU" dirty="0"/>
              <a:t>Создание технологической карты урока любых форм и видов за 10 минут </a:t>
            </a:r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</a:pPr>
            <a:r>
              <a:rPr lang="ru-RU" altLang="ru-RU" dirty="0"/>
              <a:t>Автоматический подбор целевых назначений и результатов урока в соответствии с ФОП  с возможностью дополнения и редактирования</a:t>
            </a:r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</a:pPr>
            <a:r>
              <a:rPr lang="ru-RU" altLang="ru-RU" dirty="0"/>
              <a:t>Возможность подобрать все необходимые электронные ресурсы, как из библиотеки «1С:Образование», так и авторские</a:t>
            </a:r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</a:pPr>
            <a:r>
              <a:rPr lang="ru-RU" altLang="ru-RU" dirty="0"/>
              <a:t>Хранение технологической карты в системе «1С:Образование» с возможностью редактирования и обмена с коллегами</a:t>
            </a:r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</a:pPr>
            <a:r>
              <a:rPr lang="ru-RU" altLang="ru-RU" dirty="0"/>
              <a:t>Экспорт результатов в </a:t>
            </a:r>
            <a:r>
              <a:rPr lang="en-US" altLang="ru-RU" dirty="0"/>
              <a:t>PDF </a:t>
            </a:r>
            <a:r>
              <a:rPr lang="ru-RU" altLang="ru-RU" dirty="0"/>
              <a:t>и электронные таблицы</a:t>
            </a:r>
          </a:p>
        </p:txBody>
      </p:sp>
      <p:pic>
        <p:nvPicPr>
          <p:cNvPr id="15364" name="Рисунок 2">
            <a:extLst>
              <a:ext uri="{FF2B5EF4-FFF2-40B4-BE49-F238E27FC236}">
                <a16:creationId xmlns:a16="http://schemas.microsoft.com/office/drawing/2014/main" id="{CD826746-D1A1-4B79-812D-755EE1256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5" y="2276872"/>
            <a:ext cx="5997575" cy="31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2">
            <a:extLst>
              <a:ext uri="{FF2B5EF4-FFF2-40B4-BE49-F238E27FC236}">
                <a16:creationId xmlns:a16="http://schemas.microsoft.com/office/drawing/2014/main" id="{DEB51607-CF8E-8F81-07E7-8091043588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31988" y="584200"/>
            <a:ext cx="9480550" cy="369888"/>
          </a:xfrm>
        </p:spPr>
        <p:txBody>
          <a:bodyPr/>
          <a:lstStyle/>
          <a:p>
            <a:r>
              <a:rPr lang="ru-RU" altLang="ru-RU" sz="3200" kern="1200" dirty="0">
                <a:solidFill>
                  <a:srgbClr val="C00000"/>
                </a:solidFill>
                <a:latin typeface="Futura PT Demi" pitchFamily="34" charset="-52"/>
              </a:rPr>
              <a:t>Выбор основных параметров урока: </a:t>
            </a:r>
            <a:br>
              <a:rPr lang="ru-RU" altLang="ru-RU" sz="3200" kern="1200" dirty="0">
                <a:solidFill>
                  <a:srgbClr val="C00000"/>
                </a:solidFill>
                <a:latin typeface="Futura PT Demi" pitchFamily="34" charset="-52"/>
              </a:rPr>
            </a:br>
            <a:r>
              <a:rPr lang="ru-RU" altLang="ru-RU" sz="3200" kern="1200" dirty="0">
                <a:solidFill>
                  <a:srgbClr val="C00000"/>
                </a:solidFill>
                <a:latin typeface="Futura PT Demi" pitchFamily="34" charset="-52"/>
              </a:rPr>
              <a:t>класс, предмет, тема</a:t>
            </a:r>
          </a:p>
        </p:txBody>
      </p:sp>
      <p:pic>
        <p:nvPicPr>
          <p:cNvPr id="16387" name="Рисунок 5">
            <a:extLst>
              <a:ext uri="{FF2B5EF4-FFF2-40B4-BE49-F238E27FC236}">
                <a16:creationId xmlns:a16="http://schemas.microsoft.com/office/drawing/2014/main" id="{BB73A1D7-8EA0-5F9F-1802-38CADFB32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1498600"/>
            <a:ext cx="6429375" cy="337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Рисунок 6">
            <a:extLst>
              <a:ext uri="{FF2B5EF4-FFF2-40B4-BE49-F238E27FC236}">
                <a16:creationId xmlns:a16="http://schemas.microsoft.com/office/drawing/2014/main" id="{7F056BE2-623D-EEF0-95CA-7A2543E39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3698875"/>
            <a:ext cx="5062538" cy="285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Рисунок 7">
            <a:extLst>
              <a:ext uri="{FF2B5EF4-FFF2-40B4-BE49-F238E27FC236}">
                <a16:creationId xmlns:a16="http://schemas.microsoft.com/office/drawing/2014/main" id="{D856BFE8-DA77-7568-8D74-E684DF529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38" y="2609850"/>
            <a:ext cx="315595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Рисунок 8">
            <a:extLst>
              <a:ext uri="{FF2B5EF4-FFF2-40B4-BE49-F238E27FC236}">
                <a16:creationId xmlns:a16="http://schemas.microsoft.com/office/drawing/2014/main" id="{1B7C53AC-2881-3633-8357-658E76722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788" y="2609850"/>
            <a:ext cx="3019425" cy="405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88FFE12-50B5-A36E-D11D-E61B042B366E}"/>
              </a:ext>
            </a:extLst>
          </p:cNvPr>
          <p:cNvSpPr txBox="1">
            <a:spLocks/>
          </p:cNvSpPr>
          <p:nvPr/>
        </p:nvSpPr>
        <p:spPr bwMode="auto">
          <a:xfrm>
            <a:off x="1955800" y="638175"/>
            <a:ext cx="8280400" cy="3698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3200" dirty="0">
                <a:solidFill>
                  <a:srgbClr val="C00000"/>
                </a:solidFill>
                <a:latin typeface="Futura PT Demi" pitchFamily="34" charset="-52"/>
              </a:rPr>
              <a:t>Выбор основных параметров урока: </a:t>
            </a:r>
            <a:br>
              <a:rPr lang="ru-RU" sz="3200" dirty="0">
                <a:solidFill>
                  <a:srgbClr val="C00000"/>
                </a:solidFill>
                <a:latin typeface="Futura PT Demi" pitchFamily="34" charset="-52"/>
              </a:rPr>
            </a:br>
            <a:r>
              <a:rPr lang="ru-RU" sz="3200" dirty="0">
                <a:solidFill>
                  <a:srgbClr val="C00000"/>
                </a:solidFill>
                <a:latin typeface="Futura PT Demi" pitchFamily="34" charset="-52"/>
              </a:rPr>
              <a:t>тип и форма</a:t>
            </a:r>
          </a:p>
        </p:txBody>
      </p:sp>
      <p:pic>
        <p:nvPicPr>
          <p:cNvPr id="17411" name="Рисунок 4">
            <a:extLst>
              <a:ext uri="{FF2B5EF4-FFF2-40B4-BE49-F238E27FC236}">
                <a16:creationId xmlns:a16="http://schemas.microsoft.com/office/drawing/2014/main" id="{514705C8-6FFC-57DC-14E5-8367B80CD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419225"/>
            <a:ext cx="6348413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Рисунок 5">
            <a:extLst>
              <a:ext uri="{FF2B5EF4-FFF2-40B4-BE49-F238E27FC236}">
                <a16:creationId xmlns:a16="http://schemas.microsoft.com/office/drawing/2014/main" id="{726D29C0-108E-A17F-30B8-EE89980C1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38" y="2241550"/>
            <a:ext cx="6165850" cy="370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>
            <a:extLst>
              <a:ext uri="{FF2B5EF4-FFF2-40B4-BE49-F238E27FC236}">
                <a16:creationId xmlns:a16="http://schemas.microsoft.com/office/drawing/2014/main" id="{096DDDB4-266D-9D08-7408-B94208BAA1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63750" y="549275"/>
            <a:ext cx="8856663" cy="369888"/>
          </a:xfrm>
        </p:spPr>
        <p:txBody>
          <a:bodyPr/>
          <a:lstStyle/>
          <a:p>
            <a:pPr>
              <a:defRPr/>
            </a:pPr>
            <a:r>
              <a:rPr lang="ru-RU" altLang="ru-RU" sz="3200" kern="1200" dirty="0">
                <a:solidFill>
                  <a:srgbClr val="C00000"/>
                </a:solidFill>
                <a:latin typeface="Futura PT Demi" pitchFamily="34" charset="-52"/>
              </a:rPr>
              <a:t>Подбор цифровых образовательных ресурсов к этапам урока</a:t>
            </a:r>
          </a:p>
        </p:txBody>
      </p:sp>
      <p:pic>
        <p:nvPicPr>
          <p:cNvPr id="18435" name="Объект 7">
            <a:extLst>
              <a:ext uri="{FF2B5EF4-FFF2-40B4-BE49-F238E27FC236}">
                <a16:creationId xmlns:a16="http://schemas.microsoft.com/office/drawing/2014/main" id="{BC911C08-C7C2-9B8D-CE84-D798DE9F62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1484313"/>
            <a:ext cx="6702425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Рисунок 6">
            <a:extLst>
              <a:ext uri="{FF2B5EF4-FFF2-40B4-BE49-F238E27FC236}">
                <a16:creationId xmlns:a16="http://schemas.microsoft.com/office/drawing/2014/main" id="{8D6A2282-49F5-7AFA-DB00-D5EA42FE2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75" y="3644900"/>
            <a:ext cx="3675063" cy="308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Рисунок 7">
            <a:extLst>
              <a:ext uri="{FF2B5EF4-FFF2-40B4-BE49-F238E27FC236}">
                <a16:creationId xmlns:a16="http://schemas.microsoft.com/office/drawing/2014/main" id="{680BD1AB-8923-F257-0AA3-F3ED38941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75" y="1484313"/>
            <a:ext cx="4468813" cy="285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>
            <a:extLst>
              <a:ext uri="{FF2B5EF4-FFF2-40B4-BE49-F238E27FC236}">
                <a16:creationId xmlns:a16="http://schemas.microsoft.com/office/drawing/2014/main" id="{8C26F2F2-F8E8-C00A-DD3B-388B5FD6C0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47888" y="692150"/>
            <a:ext cx="9493250" cy="369888"/>
          </a:xfrm>
        </p:spPr>
        <p:txBody>
          <a:bodyPr/>
          <a:lstStyle/>
          <a:p>
            <a:pPr>
              <a:defRPr/>
            </a:pPr>
            <a:r>
              <a:rPr lang="ru-RU" altLang="ru-RU" sz="3200" kern="1200" dirty="0">
                <a:solidFill>
                  <a:srgbClr val="C00000"/>
                </a:solidFill>
                <a:latin typeface="Futura PT Demi" pitchFamily="34" charset="-52"/>
              </a:rPr>
              <a:t>Выбор необходимых образовательных результатов урока в соответствии с ФОП</a:t>
            </a:r>
          </a:p>
        </p:txBody>
      </p:sp>
      <p:pic>
        <p:nvPicPr>
          <p:cNvPr id="19459" name="Объект 8">
            <a:extLst>
              <a:ext uri="{FF2B5EF4-FFF2-40B4-BE49-F238E27FC236}">
                <a16:creationId xmlns:a16="http://schemas.microsoft.com/office/drawing/2014/main" id="{036B970C-7E44-AA18-1A94-7F018DF48B2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92813" y="1700213"/>
            <a:ext cx="3025775" cy="3200400"/>
          </a:xfrm>
        </p:spPr>
      </p:pic>
      <p:pic>
        <p:nvPicPr>
          <p:cNvPr id="19460" name="Рисунок 6">
            <a:extLst>
              <a:ext uri="{FF2B5EF4-FFF2-40B4-BE49-F238E27FC236}">
                <a16:creationId xmlns:a16="http://schemas.microsoft.com/office/drawing/2014/main" id="{3E92F7C4-2CBC-CE3D-8E94-84267E26A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1824038"/>
            <a:ext cx="5559425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Рисунок 7">
            <a:extLst>
              <a:ext uri="{FF2B5EF4-FFF2-40B4-BE49-F238E27FC236}">
                <a16:creationId xmlns:a16="http://schemas.microsoft.com/office/drawing/2014/main" id="{83E629A7-F530-3B23-403E-37F78CC06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7450" y="1754188"/>
            <a:ext cx="3163888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Рисунок 8">
            <a:extLst>
              <a:ext uri="{FF2B5EF4-FFF2-40B4-BE49-F238E27FC236}">
                <a16:creationId xmlns:a16="http://schemas.microsoft.com/office/drawing/2014/main" id="{71260C30-4797-C512-8758-F64CBEAAE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3871913"/>
            <a:ext cx="576897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Рисунок 5">
            <a:extLst>
              <a:ext uri="{FF2B5EF4-FFF2-40B4-BE49-F238E27FC236}">
                <a16:creationId xmlns:a16="http://schemas.microsoft.com/office/drawing/2014/main" id="{EDF85852-B528-5F2B-29B9-287D0B051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1557338"/>
            <a:ext cx="7058025" cy="518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B28E294E-712C-5B26-B3C7-A65768DFA473}"/>
              </a:ext>
            </a:extLst>
          </p:cNvPr>
          <p:cNvSpPr txBox="1">
            <a:spLocks/>
          </p:cNvSpPr>
          <p:nvPr/>
        </p:nvSpPr>
        <p:spPr bwMode="auto">
          <a:xfrm>
            <a:off x="2424113" y="601663"/>
            <a:ext cx="6911975" cy="36988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3200" dirty="0">
                <a:solidFill>
                  <a:srgbClr val="C00000"/>
                </a:solidFill>
                <a:latin typeface="Futura PT Demi" pitchFamily="34" charset="-52"/>
              </a:rPr>
              <a:t>Технологическая карта почти готова!</a:t>
            </a:r>
          </a:p>
        </p:txBody>
      </p:sp>
      <p:pic>
        <p:nvPicPr>
          <p:cNvPr id="20483" name="Рисунок 4">
            <a:extLst>
              <a:ext uri="{FF2B5EF4-FFF2-40B4-BE49-F238E27FC236}">
                <a16:creationId xmlns:a16="http://schemas.microsoft.com/office/drawing/2014/main" id="{C374FDC8-2D5E-F901-0D1B-7A619802D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765300"/>
            <a:ext cx="6600825" cy="440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Рисунок 5">
            <a:extLst>
              <a:ext uri="{FF2B5EF4-FFF2-40B4-BE49-F238E27FC236}">
                <a16:creationId xmlns:a16="http://schemas.microsoft.com/office/drawing/2014/main" id="{4CAAD11A-205B-F10E-3110-DCB8E4771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188" y="1933575"/>
            <a:ext cx="5257800" cy="423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>
            <a:extLst>
              <a:ext uri="{FF2B5EF4-FFF2-40B4-BE49-F238E27FC236}">
                <a16:creationId xmlns:a16="http://schemas.microsoft.com/office/drawing/2014/main" id="{F71710F6-4683-1C81-3029-B943962C64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>
                <a:latin typeface="Futura PT Demi" panose="020B0604020202020204" charset="-52"/>
              </a:rPr>
              <a:t>Пример: урок обобщения и систематизации по теме «Четырехугольники», геометрия, 8 класс </a:t>
            </a:r>
          </a:p>
        </p:txBody>
      </p:sp>
      <p:pic>
        <p:nvPicPr>
          <p:cNvPr id="22531" name="Рисунок 2">
            <a:extLst>
              <a:ext uri="{FF2B5EF4-FFF2-40B4-BE49-F238E27FC236}">
                <a16:creationId xmlns:a16="http://schemas.microsoft.com/office/drawing/2014/main" id="{62B4F379-DB2A-0235-D1AF-0376D3A47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1333500"/>
            <a:ext cx="4695825" cy="333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Рисунок 4">
            <a:extLst>
              <a:ext uri="{FF2B5EF4-FFF2-40B4-BE49-F238E27FC236}">
                <a16:creationId xmlns:a16="http://schemas.microsoft.com/office/drawing/2014/main" id="{6DAB76D0-C1F2-A76D-1AFA-BF71CE3DD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3" y="2420938"/>
            <a:ext cx="4729162" cy="322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Рисунок 6">
            <a:extLst>
              <a:ext uri="{FF2B5EF4-FFF2-40B4-BE49-F238E27FC236}">
                <a16:creationId xmlns:a16="http://schemas.microsoft.com/office/drawing/2014/main" id="{46031D1C-5142-5BB3-7F0A-2DA5AD33B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363" y="3506788"/>
            <a:ext cx="4621212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2DCD39E-FD9D-2E18-A234-3184260AF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организовать учебное взаимодействие учителя и ученика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84EEF37-CD60-27A9-6192-2F42528C9B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8067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08C1190-5763-55EE-D2FA-CDE798DEF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20" y="476672"/>
            <a:ext cx="10153526" cy="1081087"/>
          </a:xfrm>
        </p:spPr>
        <p:txBody>
          <a:bodyPr/>
          <a:lstStyle/>
          <a:p>
            <a:r>
              <a:rPr lang="ru-RU" sz="3200" kern="1200" dirty="0">
                <a:solidFill>
                  <a:srgbClr val="C00000"/>
                </a:solidFill>
                <a:latin typeface="Futura PT Demi" pitchFamily="34" charset="-52"/>
              </a:rPr>
              <a:t>Работа с ресурсами на уроке, назначение заданий и контроль их выполнения </a:t>
            </a:r>
            <a:r>
              <a:rPr lang="en-US" sz="3200" kern="1200" dirty="0">
                <a:solidFill>
                  <a:srgbClr val="C00000"/>
                </a:solidFill>
                <a:latin typeface="Futura PT Demi" pitchFamily="34" charset="-52"/>
                <a:hlinkClick r:id="rId2"/>
              </a:rPr>
              <a:t>https://obrazovanie.1c.ru/education/task-and-test/</a:t>
            </a:r>
            <a:r>
              <a:rPr lang="ru-RU" sz="3200" kern="1200" dirty="0">
                <a:solidFill>
                  <a:srgbClr val="C00000"/>
                </a:solidFill>
                <a:latin typeface="Futura PT Demi" pitchFamily="34" charset="-52"/>
              </a:rPr>
              <a:t>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173F7B4-F660-A453-C024-B29D8A12A1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3752" y="2060848"/>
            <a:ext cx="5366830" cy="301884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0CB3961-B524-B6BC-E897-0160B11E77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7281" y="3834784"/>
            <a:ext cx="3494968" cy="297374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CC8D76E-8CE0-4132-D742-4B97261A2B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4134" y="4526456"/>
            <a:ext cx="3497316" cy="233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859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4">
            <a:extLst>
              <a:ext uri="{FF2B5EF4-FFF2-40B4-BE49-F238E27FC236}">
                <a16:creationId xmlns:a16="http://schemas.microsoft.com/office/drawing/2014/main" id="{6A2CEB03-AC9D-B804-7C62-9223463EA7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1950" y="88900"/>
            <a:ext cx="10012363" cy="1325563"/>
          </a:xfrm>
        </p:spPr>
        <p:txBody>
          <a:bodyPr/>
          <a:lstStyle/>
          <a:p>
            <a:r>
              <a:rPr lang="ru-RU" altLang="ru-RU" sz="3200">
                <a:latin typeface="Futura PT Demi" pitchFamily="34" charset="-52"/>
              </a:rPr>
              <a:t>Основные возможности для обучения в цифровой образовательной среде</a:t>
            </a:r>
          </a:p>
        </p:txBody>
      </p:sp>
      <p:sp>
        <p:nvSpPr>
          <p:cNvPr id="9219" name="Текст 5">
            <a:extLst>
              <a:ext uri="{FF2B5EF4-FFF2-40B4-BE49-F238E27FC236}">
                <a16:creationId xmlns:a16="http://schemas.microsoft.com/office/drawing/2014/main" id="{F041AE03-806E-1025-78F6-DB1179EA54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63750" y="941388"/>
            <a:ext cx="3905250" cy="823912"/>
          </a:xfrm>
        </p:spPr>
        <p:txBody>
          <a:bodyPr/>
          <a:lstStyle/>
          <a:p>
            <a:r>
              <a:rPr lang="ru-RU" altLang="ru-RU">
                <a:solidFill>
                  <a:srgbClr val="C00000"/>
                </a:solidFill>
                <a:latin typeface="Futura PT Demi" pitchFamily="34" charset="-52"/>
              </a:rPr>
              <a:t>Для школы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1B6724AF-90C0-C514-5830-0AF411CF2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6088" y="2159844"/>
            <a:ext cx="5362575" cy="156194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defRPr/>
            </a:pPr>
            <a:r>
              <a:rPr lang="ru-RU" dirty="0">
                <a:latin typeface="Futura PT Demi" panose="020B0604020202020204" pitchFamily="34" charset="-52"/>
              </a:rPr>
              <a:t>Цифровая библиотека по общеобразовательным дисциплинам 1-11 класс</a:t>
            </a:r>
          </a:p>
          <a:p>
            <a:pPr>
              <a:lnSpc>
                <a:spcPct val="120000"/>
              </a:lnSpc>
              <a:defRPr/>
            </a:pPr>
            <a:r>
              <a:rPr lang="ru-RU" dirty="0">
                <a:latin typeface="Futura PT Demi" panose="020B0604020202020204" pitchFamily="34" charset="-52"/>
              </a:rPr>
              <a:t>Инструменты для подготовки цифровых материалов к уроку</a:t>
            </a:r>
          </a:p>
        </p:txBody>
      </p:sp>
      <p:sp>
        <p:nvSpPr>
          <p:cNvPr id="9221" name="Текст 7">
            <a:extLst>
              <a:ext uri="{FF2B5EF4-FFF2-40B4-BE49-F238E27FC236}">
                <a16:creationId xmlns:a16="http://schemas.microsoft.com/office/drawing/2014/main" id="{328218E7-0078-2765-60B0-AC8AF914DC1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xfrm>
            <a:off x="7824788" y="922338"/>
            <a:ext cx="4121150" cy="823912"/>
          </a:xfrm>
        </p:spPr>
        <p:txBody>
          <a:bodyPr/>
          <a:lstStyle/>
          <a:p>
            <a:r>
              <a:rPr lang="ru-RU" altLang="ru-RU">
                <a:solidFill>
                  <a:srgbClr val="C00000"/>
                </a:solidFill>
                <a:latin typeface="Futura PT Demi" pitchFamily="34" charset="-52"/>
              </a:rPr>
              <a:t>Для колледжа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0B06AABD-379B-2B65-A311-1202E69EB9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59538" y="2132856"/>
            <a:ext cx="5364162" cy="1588932"/>
          </a:xfrm>
          <a:solidFill>
            <a:srgbClr val="ECA946">
              <a:alpha val="50000"/>
            </a:srgbClr>
          </a:solidFill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defRPr/>
            </a:pPr>
            <a:r>
              <a:rPr lang="ru-RU" dirty="0">
                <a:latin typeface="Futura PT Demi" panose="020B0604020202020204" pitchFamily="34" charset="-52"/>
              </a:rPr>
              <a:t>Цифровая библиотека по общеобразовательным дисциплинам 10-11 класс</a:t>
            </a:r>
          </a:p>
          <a:p>
            <a:pPr>
              <a:lnSpc>
                <a:spcPct val="120000"/>
              </a:lnSpc>
              <a:defRPr/>
            </a:pPr>
            <a:r>
              <a:rPr lang="ru-RU" dirty="0">
                <a:latin typeface="Futura PT Demi" panose="020B0604020202020204" pitchFamily="34" charset="-52"/>
              </a:rPr>
              <a:t>Учебные курсы по программам и технологиям 1С</a:t>
            </a:r>
          </a:p>
          <a:p>
            <a:pPr>
              <a:lnSpc>
                <a:spcPct val="120000"/>
              </a:lnSpc>
              <a:defRPr/>
            </a:pPr>
            <a:r>
              <a:rPr lang="ru-RU" dirty="0">
                <a:latin typeface="Futura PT Demi" panose="020B0604020202020204" pitchFamily="34" charset="-52"/>
              </a:rPr>
              <a:t>Инструменты для создания учебных курсов по </a:t>
            </a:r>
            <a:r>
              <a:rPr lang="ru-RU" dirty="0" err="1">
                <a:latin typeface="Futura PT Demi" panose="020B0604020202020204" pitchFamily="34" charset="-52"/>
              </a:rPr>
              <a:t>профдисциплинам</a:t>
            </a:r>
            <a:endParaRPr lang="ru-RU" dirty="0">
              <a:latin typeface="Futura PT Demi" panose="020B0604020202020204" pitchFamily="34" charset="-52"/>
            </a:endParaRPr>
          </a:p>
          <a:p>
            <a:pPr>
              <a:defRPr/>
            </a:pPr>
            <a:endParaRPr lang="ru-RU" dirty="0">
              <a:latin typeface="Futura PT Demi" panose="020B0604020202020204" pitchFamily="34" charset="-52"/>
            </a:endParaRPr>
          </a:p>
        </p:txBody>
      </p:sp>
      <p:sp>
        <p:nvSpPr>
          <p:cNvPr id="9223" name="Номер слайда 3">
            <a:extLst>
              <a:ext uri="{FF2B5EF4-FFF2-40B4-BE49-F238E27FC236}">
                <a16:creationId xmlns:a16="http://schemas.microsoft.com/office/drawing/2014/main" id="{B51306EA-4124-BDC7-E85F-0D6C80C177D5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3FF3900-0ABB-423C-982A-ECB3224676F9}" type="slidenum">
              <a:rPr lang="ru-RU" altLang="ru-RU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B93E50A-53E2-BB05-115C-92DDB8E0BF11}"/>
              </a:ext>
            </a:extLst>
          </p:cNvPr>
          <p:cNvSpPr/>
          <p:nvPr/>
        </p:nvSpPr>
        <p:spPr>
          <a:xfrm>
            <a:off x="446088" y="3753538"/>
            <a:ext cx="11376025" cy="14036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latin typeface="Futura PT Demi" panose="020B0604020202020204" pitchFamily="34" charset="-52"/>
              </a:rPr>
              <a:t>Хранение и редактирование созданных учебных материалов</a:t>
            </a:r>
          </a:p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latin typeface="Futura PT Demi" panose="020B0604020202020204" pitchFamily="34" charset="-52"/>
              </a:rPr>
              <a:t>Назначение учащимся групповых и индивидуальных заданий с использованием цифровых ресурсов</a:t>
            </a:r>
          </a:p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latin typeface="Futura PT Demi" panose="020B0604020202020204" pitchFamily="34" charset="-52"/>
              </a:rPr>
              <a:t>Автоматическая оценка выполнения тестовых заданий</a:t>
            </a:r>
          </a:p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latin typeface="Futura PT Demi" panose="020B0604020202020204" pitchFamily="34" charset="-52"/>
              </a:rPr>
              <a:t>Детальное информирование педагога о процессе выполнения задания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A3488A7-D9F4-5942-120E-3DC6D45B5686}"/>
              </a:ext>
            </a:extLst>
          </p:cNvPr>
          <p:cNvSpPr/>
          <p:nvPr/>
        </p:nvSpPr>
        <p:spPr>
          <a:xfrm>
            <a:off x="439738" y="5805264"/>
            <a:ext cx="11376025" cy="7572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latin typeface="Futura PT Demi" panose="020B0604020202020204" pitchFamily="34" charset="-52"/>
              </a:rPr>
              <a:t>Интеграция с сервисами для онлайн-занятий</a:t>
            </a:r>
          </a:p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latin typeface="Futura PT Demi" panose="020B0604020202020204" pitchFamily="34" charset="-52"/>
              </a:rPr>
              <a:t>Доступ к системе по сети интернет с любого устройства без установки дополнительных приложений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0BB51CA-9641-25F2-2A85-4E704A5A3411}"/>
              </a:ext>
            </a:extLst>
          </p:cNvPr>
          <p:cNvSpPr/>
          <p:nvPr/>
        </p:nvSpPr>
        <p:spPr>
          <a:xfrm>
            <a:off x="452438" y="5184180"/>
            <a:ext cx="5656262" cy="6461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latin typeface="Futura PT Demi" panose="020B0604020202020204" pitchFamily="34" charset="-52"/>
              </a:rPr>
              <a:t>Оценка уровня достижения планируемых результатов обучения в соответствии с ФГОС 2022</a:t>
            </a:r>
            <a:endParaRPr lang="ru-RU" dirty="0">
              <a:latin typeface="Futura PT Demi" panose="020B0604020202020204" pitchFamily="34" charset="-52"/>
            </a:endParaRPr>
          </a:p>
        </p:txBody>
      </p:sp>
      <p:sp>
        <p:nvSpPr>
          <p:cNvPr id="9227" name="Прямоугольник 12">
            <a:extLst>
              <a:ext uri="{FF2B5EF4-FFF2-40B4-BE49-F238E27FC236}">
                <a16:creationId xmlns:a16="http://schemas.microsoft.com/office/drawing/2014/main" id="{F2AB9802-15C6-8E6D-1A06-C661BB7717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1600" y="5157192"/>
            <a:ext cx="5364163" cy="646113"/>
          </a:xfrm>
          <a:prstGeom prst="rect">
            <a:avLst/>
          </a:prstGeom>
          <a:solidFill>
            <a:srgbClr val="ECA946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lang="ru-RU" altLang="ru-RU" sz="1800"/>
              <a:t>Отчеты о действиях педагогов и студентов в системе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3014D1C-B5EF-8B7D-F716-F47A5CF0148C}"/>
              </a:ext>
            </a:extLst>
          </p:cNvPr>
          <p:cNvSpPr/>
          <p:nvPr/>
        </p:nvSpPr>
        <p:spPr>
          <a:xfrm>
            <a:off x="446088" y="1746250"/>
            <a:ext cx="11376025" cy="4032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latin typeface="Futura PT Demi" panose="020B0604020202020204" pitchFamily="34" charset="-52"/>
              </a:rPr>
              <a:t>Ориентированная на образовательную организацию система администрирования пользователей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21F5FD-780A-2636-D17A-D78A56F05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913" y="260648"/>
            <a:ext cx="9410700" cy="1081087"/>
          </a:xfrm>
        </p:spPr>
        <p:txBody>
          <a:bodyPr/>
          <a:lstStyle/>
          <a:p>
            <a:r>
              <a:rPr lang="ru-RU" sz="3200" kern="1200" dirty="0">
                <a:solidFill>
                  <a:srgbClr val="C00000"/>
                </a:solidFill>
                <a:latin typeface="Futura PT Demi" pitchFamily="34" charset="-52"/>
              </a:rPr>
              <a:t>И это еще не все! </a:t>
            </a:r>
            <a:br>
              <a:rPr lang="ru-RU" sz="3200" kern="1200" dirty="0">
                <a:solidFill>
                  <a:srgbClr val="C00000"/>
                </a:solidFill>
                <a:latin typeface="Futura PT Demi" pitchFamily="34" charset="-52"/>
              </a:rPr>
            </a:br>
            <a:r>
              <a:rPr lang="ru-RU" sz="3200" kern="1200" dirty="0">
                <a:solidFill>
                  <a:srgbClr val="C00000"/>
                </a:solidFill>
                <a:latin typeface="Futura PT Demi" pitchFamily="34" charset="-52"/>
              </a:rPr>
              <a:t>Подробнее смотрите в видеозаписях вебинаров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E686AF-12F8-4434-ADE6-B0B4ABC23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150" y="1484784"/>
            <a:ext cx="11569700" cy="3168650"/>
          </a:xfrm>
        </p:spPr>
        <p:txBody>
          <a:bodyPr/>
          <a:lstStyle/>
          <a:p>
            <a:r>
              <a:rPr lang="ru-RU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Futura PT Demi" panose="020B0604020202020204" charset="-52"/>
              </a:rPr>
              <a:t>Вебинар «Построение индивидуального образовательного маршрута в системе „1С:Образование“» </a:t>
            </a: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Futura PT Demi" panose="020B0604020202020204" charset="-52"/>
                <a:hlinkClick r:id="rId2"/>
              </a:rPr>
              <a:t>https://obrazovanie.1c.ru/events/2024-04-23/</a:t>
            </a:r>
            <a:endParaRPr lang="ru-RU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Futura PT Demi" panose="020B0604020202020204" charset="-52"/>
            </a:endParaRP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Futura PT Demi" panose="020B0604020202020204" charset="-52"/>
              </a:rPr>
              <a:t>Вебинар «Подготовка к ГИА с использованием цифровых ресурсов системы „1С:Образование“» </a:t>
            </a:r>
            <a:r>
              <a:rPr lang="en-US" b="0" i="0" dirty="0">
                <a:solidFill>
                  <a:srgbClr val="000000"/>
                </a:solidFill>
                <a:effectLst/>
                <a:latin typeface="Futura PT Demi" panose="020B0604020202020204" charset="-52"/>
                <a:hlinkClick r:id="rId3"/>
              </a:rPr>
              <a:t>https://obrazovanie.1c.ru/events/2024-02-28/</a:t>
            </a:r>
            <a:r>
              <a:rPr lang="ru-RU" b="0" i="0" dirty="0">
                <a:solidFill>
                  <a:srgbClr val="000000"/>
                </a:solidFill>
                <a:effectLst/>
                <a:latin typeface="Futura PT Demi" panose="020B0604020202020204" charset="-52"/>
              </a:rPr>
              <a:t> 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Futura PT Demi" panose="020B0604020202020204" charset="-52"/>
              </a:rPr>
              <a:t>Вебинар «Применение технологии перевернутого класса на занятиях в колледже с помощью системы „1С:Образование“» </a:t>
            </a: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Futura PT Demi" panose="020B0604020202020204" charset="-52"/>
                <a:hlinkClick r:id="rId4"/>
              </a:rPr>
              <a:t>https://obrazovanie.1c.ru/events/2023-12-07/</a:t>
            </a:r>
            <a:r>
              <a:rPr lang="ru-RU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Futura PT Demi" panose="020B0604020202020204" charset="-52"/>
              </a:rPr>
              <a:t> 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Futura PT Demi" panose="020B0604020202020204" charset="-52"/>
              </a:rPr>
              <a:t>Вебинар «Организация проектной деятельности в начальной школе с использованием облачной системы „1С:Образование“ и библиотеки „1С:Урок“» </a:t>
            </a: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Futura PT Demi" panose="020B0604020202020204" charset="-52"/>
                <a:hlinkClick r:id="rId5"/>
              </a:rPr>
              <a:t>https://obrazovanie.1c.ru/events/2023-11-30/</a:t>
            </a:r>
            <a:r>
              <a:rPr lang="ru-RU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Futura PT Demi" panose="020B0604020202020204" charset="-52"/>
              </a:rPr>
              <a:t> 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Futura PT Demi" panose="020B0604020202020204" charset="-52"/>
              </a:rPr>
              <a:t>Вебинар «Создание авторских материалов для интегрированного урока в начальной школе с помощью инструментов „1С:Образование“» </a:t>
            </a: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Futura PT Demi" panose="020B0604020202020204" charset="-52"/>
                <a:hlinkClick r:id="rId6"/>
              </a:rPr>
              <a:t>https://obrazovanie.1c.ru/events/2023-11-23/</a:t>
            </a: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Futura PT Demi" panose="020B0604020202020204" charset="-52"/>
              </a:rPr>
              <a:t> 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Futura PT Demi" panose="020B0604020202020204" charset="-52"/>
              </a:rPr>
              <a:t>Вебинар «Использование </a:t>
            </a:r>
            <a:r>
              <a:rPr lang="ru-RU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Futura PT Demi" panose="020B0604020202020204" charset="-52"/>
              </a:rPr>
              <a:t>Scrum</a:t>
            </a:r>
            <a:r>
              <a:rPr lang="ru-RU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Futura PT Demi" panose="020B0604020202020204" charset="-52"/>
              </a:rPr>
              <a:t>-технологии на уроках с помощью ресурсов системы „1С:Образование“» </a:t>
            </a: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Futura PT Demi" panose="020B0604020202020204" charset="-52"/>
                <a:hlinkClick r:id="rId7"/>
              </a:rPr>
              <a:t>https://obrazovanie.1c.ru/events/2023-10-19/</a:t>
            </a:r>
            <a:r>
              <a:rPr lang="ru-RU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Futura PT Demi" panose="020B0604020202020204" charset="-52"/>
              </a:rPr>
              <a:t> 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Futura PT Demi" panose="020B0604020202020204" charset="-52"/>
              </a:rPr>
              <a:t>«Методический акселератор Осень’23» </a:t>
            </a: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Futura PT Demi" panose="020B0604020202020204" charset="-52"/>
                <a:hlinkClick r:id="rId8"/>
              </a:rPr>
              <a:t>https://obrazovanie.1c.ru/events/accelerator-fall-23/</a:t>
            </a:r>
            <a:r>
              <a:rPr lang="ru-RU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Futura PT Demi" panose="020B0604020202020204" charset="-52"/>
              </a:rPr>
              <a:t> </a:t>
            </a:r>
          </a:p>
          <a:p>
            <a:br>
              <a:rPr lang="ru-RU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endParaRPr lang="ru-RU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Montserrat-SemiBold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47259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6DB3240-CB37-E917-1266-F1EF3F1EB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/>
          <a:lstStyle/>
          <a:p>
            <a:pPr>
              <a:defRPr/>
            </a:pPr>
            <a:r>
              <a:rPr lang="ru-RU" dirty="0"/>
              <a:t>заключение</a:t>
            </a:r>
          </a:p>
        </p:txBody>
      </p:sp>
      <p:sp>
        <p:nvSpPr>
          <p:cNvPr id="29699" name="Текст 4">
            <a:extLst>
              <a:ext uri="{FF2B5EF4-FFF2-40B4-BE49-F238E27FC236}">
                <a16:creationId xmlns:a16="http://schemas.microsoft.com/office/drawing/2014/main" id="{DAEC9B75-69E0-FF60-549C-059337DC78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/>
          <a:lstStyle/>
          <a:p>
            <a:endParaRPr lang="ru-RU" altLang="ru-RU">
              <a:latin typeface="Futura PT Demi" pitchFamily="34" charset="-5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Объект 2">
            <a:extLst>
              <a:ext uri="{FF2B5EF4-FFF2-40B4-BE49-F238E27FC236}">
                <a16:creationId xmlns:a16="http://schemas.microsoft.com/office/drawing/2014/main" id="{8FE3F220-0584-3715-5D60-86957E00F4C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38838" y="2054225"/>
            <a:ext cx="6062662" cy="1947863"/>
          </a:xfrm>
        </p:spPr>
      </p:pic>
      <p:sp>
        <p:nvSpPr>
          <p:cNvPr id="10" name="Объект 9">
            <a:extLst>
              <a:ext uri="{FF2B5EF4-FFF2-40B4-BE49-F238E27FC236}">
                <a16:creationId xmlns:a16="http://schemas.microsoft.com/office/drawing/2014/main" id="{28C8732E-C4E3-ABAC-CD87-EB0880324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0213" y="1524000"/>
            <a:ext cx="5810250" cy="4351338"/>
          </a:xfrm>
        </p:spPr>
        <p:txBody>
          <a:bodyPr/>
          <a:lstStyle/>
          <a:p>
            <a:pPr>
              <a:defRPr/>
            </a:pPr>
            <a:r>
              <a:rPr lang="ru-RU" sz="2399" dirty="0"/>
              <a:t>Заполните анкету на сайте </a:t>
            </a:r>
            <a:r>
              <a:rPr lang="en-US" sz="2399" dirty="0">
                <a:solidFill>
                  <a:srgbClr val="0D3E65"/>
                </a:solidFill>
                <a:hlinkClick r:id="rId3"/>
              </a:rPr>
              <a:t>https://obrazovanie.1c.ru/</a:t>
            </a:r>
            <a:endParaRPr lang="ru-RU" sz="2399" dirty="0">
              <a:solidFill>
                <a:srgbClr val="0D3E65"/>
              </a:solidFill>
            </a:endParaRPr>
          </a:p>
          <a:p>
            <a:pPr>
              <a:defRPr/>
            </a:pPr>
            <a:r>
              <a:rPr lang="ru-RU" sz="2399" dirty="0"/>
              <a:t>Не забудьте отметить пункт «Назначить тестовый период для нового пользователя»</a:t>
            </a:r>
          </a:p>
          <a:p>
            <a:pPr>
              <a:defRPr/>
            </a:pPr>
            <a:r>
              <a:rPr lang="ru-RU" sz="2399" dirty="0"/>
              <a:t>Дождитесь письма с данными для доступа к вашей базе и ссылками на методические материалы</a:t>
            </a:r>
          </a:p>
          <a:p>
            <a:pPr marL="0" indent="0" algn="ctr">
              <a:buFontTx/>
              <a:buNone/>
              <a:defRPr/>
            </a:pPr>
            <a:r>
              <a:rPr lang="ru-RU" sz="2399" dirty="0">
                <a:solidFill>
                  <a:srgbClr val="C00000"/>
                </a:solidFill>
              </a:rPr>
              <a:t>Можно начинать пользоваться!</a:t>
            </a:r>
          </a:p>
          <a:p>
            <a:pPr marL="0" indent="0" algn="ctr">
              <a:buFontTx/>
              <a:buNone/>
              <a:defRPr/>
            </a:pPr>
            <a:r>
              <a:rPr lang="ru-RU" sz="2399" dirty="0">
                <a:solidFill>
                  <a:srgbClr val="C00000"/>
                </a:solidFill>
              </a:rPr>
              <a:t>Остались вопросы? Закажите бесплатную индивидуальную консультацию</a:t>
            </a:r>
          </a:p>
        </p:txBody>
      </p:sp>
      <p:sp>
        <p:nvSpPr>
          <p:cNvPr id="30724" name="Rectangle 2">
            <a:extLst>
              <a:ext uri="{FF2B5EF4-FFF2-40B4-BE49-F238E27FC236}">
                <a16:creationId xmlns:a16="http://schemas.microsoft.com/office/drawing/2014/main" id="{4AC80C41-2B17-3EE1-23D3-C405668AF9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1544" y="476672"/>
            <a:ext cx="9744075" cy="820738"/>
          </a:xfrm>
        </p:spPr>
        <p:txBody>
          <a:bodyPr/>
          <a:lstStyle/>
          <a:p>
            <a:r>
              <a:rPr lang="ru-RU" altLang="ru-RU" sz="3200" kern="1200" dirty="0">
                <a:solidFill>
                  <a:srgbClr val="C00000"/>
                </a:solidFill>
                <a:latin typeface="Futura PT Demi" pitchFamily="34" charset="-52"/>
              </a:rPr>
              <a:t>Как подключиться к системе «1С:Образование»</a:t>
            </a:r>
          </a:p>
        </p:txBody>
      </p:sp>
      <p:sp>
        <p:nvSpPr>
          <p:cNvPr id="411652" name="Rectangle 4">
            <a:extLst>
              <a:ext uri="{FF2B5EF4-FFF2-40B4-BE49-F238E27FC236}">
                <a16:creationId xmlns:a16="http://schemas.microsoft.com/office/drawing/2014/main" id="{7C413563-2525-0EBC-8F6E-0CE6874B93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9763" y="6319838"/>
            <a:ext cx="1020762" cy="206375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fld id="{1A22ABCC-7C75-4676-B84B-E80E1BD4DD38}" type="slidenum">
              <a:rPr lang="ru-RU" altLang="ru-RU" sz="1333" b="1">
                <a:solidFill>
                  <a:srgbClr val="0D3E65"/>
                </a:solidFill>
              </a:rPr>
              <a:pPr algn="r">
                <a:defRPr/>
              </a:pPr>
              <a:t>22</a:t>
            </a:fld>
            <a:endParaRPr lang="ru-RU" altLang="ru-RU" sz="1333" b="1">
              <a:solidFill>
                <a:srgbClr val="0D3E65"/>
              </a:solidFill>
            </a:endParaRPr>
          </a:p>
        </p:txBody>
      </p:sp>
      <p:pic>
        <p:nvPicPr>
          <p:cNvPr id="30726" name="Рисунок 8">
            <a:extLst>
              <a:ext uri="{FF2B5EF4-FFF2-40B4-BE49-F238E27FC236}">
                <a16:creationId xmlns:a16="http://schemas.microsoft.com/office/drawing/2014/main" id="{AC1B5CF7-958C-38B7-5BEC-B1BEE8A75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8363" y="4443413"/>
            <a:ext cx="208280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>
            <a:extLst>
              <a:ext uri="{FF2B5EF4-FFF2-40B4-BE49-F238E27FC236}">
                <a16:creationId xmlns:a16="http://schemas.microsoft.com/office/drawing/2014/main" id="{7107FCCA-9E1A-D3F6-DE55-9ED22EC713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47850" y="366713"/>
            <a:ext cx="10008790" cy="1081087"/>
          </a:xfrm>
        </p:spPr>
        <p:txBody>
          <a:bodyPr/>
          <a:lstStyle/>
          <a:p>
            <a:r>
              <a:rPr lang="ru-RU" altLang="ru-RU" sz="3200" kern="1200" dirty="0">
                <a:solidFill>
                  <a:srgbClr val="C00000"/>
                </a:solidFill>
                <a:latin typeface="Futura PT Demi" pitchFamily="34" charset="-52"/>
              </a:rPr>
              <a:t>Актуальная информация о системе «1С:Образование» – в видеоматериалах на сайте!</a:t>
            </a:r>
          </a:p>
        </p:txBody>
      </p:sp>
      <p:sp>
        <p:nvSpPr>
          <p:cNvPr id="34819" name="Номер слайда 3">
            <a:extLst>
              <a:ext uri="{FF2B5EF4-FFF2-40B4-BE49-F238E27FC236}">
                <a16:creationId xmlns:a16="http://schemas.microsoft.com/office/drawing/2014/main" id="{31F3E1F9-64F7-02C5-CF74-50E61372C13C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9A47030D-FC09-4230-87FE-38A8882A27B2}" type="slidenum">
              <a:rPr lang="ru-RU" altLang="ru-RU" sz="1200">
                <a:solidFill>
                  <a:srgbClr val="898989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ru-RU" altLang="ru-RU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34820" name="Рисунок 8">
            <a:extLst>
              <a:ext uri="{FF2B5EF4-FFF2-40B4-BE49-F238E27FC236}">
                <a16:creationId xmlns:a16="http://schemas.microsoft.com/office/drawing/2014/main" id="{A9A46539-77A4-68B4-BF50-2E0C18161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1808163"/>
            <a:ext cx="4476750" cy="429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Box 10">
            <a:extLst>
              <a:ext uri="{FF2B5EF4-FFF2-40B4-BE49-F238E27FC236}">
                <a16:creationId xmlns:a16="http://schemas.microsoft.com/office/drawing/2014/main" id="{7F84FF7D-8D7D-813C-31A2-FB208E588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3700" y="5373688"/>
            <a:ext cx="533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2400">
                <a:latin typeface="Arial" panose="020B0604020202020204" pitchFamily="34" charset="0"/>
                <a:hlinkClick r:id="rId3"/>
              </a:rPr>
              <a:t>https://obrazovanie.1c.ru/events/</a:t>
            </a:r>
            <a:r>
              <a:rPr lang="ru-RU" altLang="ru-RU" sz="240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34822" name="Рисунок 2">
            <a:extLst>
              <a:ext uri="{FF2B5EF4-FFF2-40B4-BE49-F238E27FC236}">
                <a16:creationId xmlns:a16="http://schemas.microsoft.com/office/drawing/2014/main" id="{0265C8D3-ECC7-5A53-8037-FD7FBD2A7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5" y="2565400"/>
            <a:ext cx="24479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83D24D-FDFB-53A1-B7CE-B72967EAD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kern="1200" dirty="0">
                <a:solidFill>
                  <a:srgbClr val="C00000"/>
                </a:solidFill>
                <a:latin typeface="Futura PT Demi" pitchFamily="34" charset="-52"/>
              </a:rPr>
              <a:t>На завтрашнем вебинаре: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C0F6EE-9CA1-3D49-5582-9AE956B468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Контроль и анализ результатов учебной деятельности</a:t>
            </a:r>
          </a:p>
          <a:p>
            <a:r>
              <a:rPr lang="ru-RU" dirty="0"/>
              <a:t>Анализ уровня достижения планируемых предметных результатов основной образовательной программы в соответствии с ФГОС</a:t>
            </a:r>
          </a:p>
        </p:txBody>
      </p:sp>
    </p:spTree>
    <p:extLst>
      <p:ext uri="{BB962C8B-B14F-4D97-AF65-F5344CB8AC3E}">
        <p14:creationId xmlns:p14="http://schemas.microsoft.com/office/powerpoint/2010/main" val="20238703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0A22CDD-A805-4AAB-4F0A-BAE981A00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/>
          <a:lstStyle/>
          <a:p>
            <a:pPr>
              <a:defRPr/>
            </a:pPr>
            <a:r>
              <a:rPr lang="ru-RU" dirty="0"/>
              <a:t>Спасибо за внимание!</a:t>
            </a:r>
          </a:p>
        </p:txBody>
      </p:sp>
      <p:sp>
        <p:nvSpPr>
          <p:cNvPr id="35843" name="Текст 4">
            <a:extLst>
              <a:ext uri="{FF2B5EF4-FFF2-40B4-BE49-F238E27FC236}">
                <a16:creationId xmlns:a16="http://schemas.microsoft.com/office/drawing/2014/main" id="{3A70B5E2-7BD8-57C3-73A8-8532D24901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/>
          <a:lstStyle/>
          <a:p>
            <a:r>
              <a:rPr lang="en-US" altLang="ru-RU">
                <a:latin typeface="Futura PT Demi" pitchFamily="34" charset="-52"/>
                <a:hlinkClick r:id="rId2"/>
              </a:rPr>
              <a:t>https://obrazovanie.1c.ru/</a:t>
            </a:r>
            <a:r>
              <a:rPr lang="ru-RU" altLang="ru-RU">
                <a:latin typeface="Futura PT Demi" pitchFamily="34" charset="-52"/>
              </a:rPr>
              <a:t> , </a:t>
            </a:r>
            <a:r>
              <a:rPr lang="en-US" altLang="ru-RU">
                <a:latin typeface="Futura PT Demi" pitchFamily="34" charset="-52"/>
                <a:hlinkClick r:id="rId3"/>
              </a:rPr>
              <a:t>obr@1c.ru</a:t>
            </a:r>
            <a:r>
              <a:rPr lang="en-US" altLang="ru-RU">
                <a:latin typeface="Futura PT Demi" pitchFamily="34" charset="-52"/>
              </a:rPr>
              <a:t> </a:t>
            </a:r>
            <a:endParaRPr lang="ru-RU" altLang="ru-RU">
              <a:latin typeface="Futura PT Demi" pitchFamily="34" charset="-5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D956C20-EA12-763A-9E32-CB1F98772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Работа с библиотекой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A61E6FF-2E09-27D3-17E4-79DAEF2EA2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795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Chernetskaya_T\Application Data\1C\Файлы\ДокументооборотКОРП\Чернецкая Татьяна Александровна 63b9284c-7f2d-11e1-9321-e61f135f2c6f\Cover_Obr.jpg">
            <a:extLst>
              <a:ext uri="{FF2B5EF4-FFF2-40B4-BE49-F238E27FC236}">
                <a16:creationId xmlns:a16="http://schemas.microsoft.com/office/drawing/2014/main" id="{0BC6B462-90F2-9E67-C82E-CE25A5249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1364605"/>
            <a:ext cx="3344862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Номер слайда 3">
            <a:extLst>
              <a:ext uri="{FF2B5EF4-FFF2-40B4-BE49-F238E27FC236}">
                <a16:creationId xmlns:a16="http://schemas.microsoft.com/office/drawing/2014/main" id="{06ED012B-3380-FE63-C2E8-360139F55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59963" y="6627813"/>
            <a:ext cx="7667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620E307-4C0F-443B-A903-8777426A2B85}" type="slidenum">
              <a:rPr lang="ru-RU" altLang="ru-RU" sz="18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43BCF3A4-7BE1-E3B1-1CE0-807278E00E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1950" y="274638"/>
            <a:ext cx="10868025" cy="1081087"/>
          </a:xfrm>
        </p:spPr>
        <p:txBody>
          <a:bodyPr/>
          <a:lstStyle/>
          <a:p>
            <a:r>
              <a:rPr lang="ru-RU" altLang="ru-RU" sz="3200">
                <a:latin typeface="Futura PT Demi" pitchFamily="34" charset="-52"/>
              </a:rPr>
              <a:t>Библиотека «1С:Образование» - более 25 тысяч интерактивных мультимедийных цифровых ресурсов</a:t>
            </a: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086295BF-2D67-6B8D-CCB1-0ECB2775C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1904" y="1988840"/>
            <a:ext cx="6624736" cy="4248472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ru-RU" kern="0" dirty="0"/>
              <a:t>Начальная школа (математика, русский язык, литературное чтение, окружающий мир и другие предметы)</a:t>
            </a:r>
          </a:p>
          <a:p>
            <a:pPr marL="342900" lvl="1" indent="-342900">
              <a:defRPr/>
            </a:pPr>
            <a:r>
              <a:rPr lang="ru-RU" sz="2000" kern="0" dirty="0"/>
              <a:t>Математика, алгебра, геометрия, информатика</a:t>
            </a:r>
          </a:p>
          <a:p>
            <a:pPr marL="342900" lvl="1" indent="-342900">
              <a:defRPr/>
            </a:pPr>
            <a:r>
              <a:rPr lang="ru-RU" sz="2000" kern="0" dirty="0"/>
              <a:t>Русский язык</a:t>
            </a:r>
          </a:p>
          <a:p>
            <a:pPr marL="342900" lvl="1" indent="-342900">
              <a:defRPr/>
            </a:pPr>
            <a:r>
              <a:rPr lang="ru-RU" sz="2000" kern="0" dirty="0"/>
              <a:t>Физика</a:t>
            </a:r>
          </a:p>
          <a:p>
            <a:pPr marL="342900" lvl="1" indent="-342900">
              <a:defRPr/>
            </a:pPr>
            <a:r>
              <a:rPr lang="ru-RU" sz="2000" kern="0" dirty="0"/>
              <a:t>Химия, биология, география</a:t>
            </a:r>
          </a:p>
          <a:p>
            <a:pPr marL="342900" lvl="1" indent="-342900">
              <a:defRPr/>
            </a:pPr>
            <a:r>
              <a:rPr lang="ru-RU" sz="2000" kern="0" dirty="0"/>
              <a:t>История, экономика, обществознание</a:t>
            </a:r>
          </a:p>
          <a:p>
            <a:pPr marL="0" lvl="1" indent="0">
              <a:buNone/>
              <a:defRPr/>
            </a:pPr>
            <a:endParaRPr lang="ru-RU" sz="2000" kern="0" dirty="0"/>
          </a:p>
          <a:p>
            <a:pPr marL="0" lvl="1" indent="0" algn="ctr">
              <a:buNone/>
              <a:defRPr/>
            </a:pPr>
            <a:r>
              <a:rPr lang="ru-RU" sz="2000" kern="0" dirty="0">
                <a:solidFill>
                  <a:srgbClr val="C00000"/>
                </a:solidFill>
              </a:rPr>
              <a:t>Очередное обновление состава библиотеки уже в сентябре!</a:t>
            </a:r>
          </a:p>
          <a:p>
            <a:pPr marL="342900" lvl="1" indent="-342900">
              <a:defRPr/>
            </a:pPr>
            <a:endParaRPr lang="ru-RU" sz="2000" kern="0" dirty="0">
              <a:latin typeface="Futura PT Demi" charset="0"/>
            </a:endParaRPr>
          </a:p>
          <a:p>
            <a:pPr marL="0" indent="0">
              <a:buFontTx/>
              <a:buNone/>
              <a:defRPr/>
            </a:pPr>
            <a:r>
              <a:rPr lang="ru-RU" kern="0" dirty="0">
                <a:solidFill>
                  <a:srgbClr val="FF0000"/>
                </a:solidFill>
                <a:latin typeface="Futura PT Demi" charset="0"/>
              </a:rPr>
              <a:t>	</a:t>
            </a:r>
            <a:endParaRPr lang="ru-RU" altLang="ru-RU" b="1" kern="0" dirty="0"/>
          </a:p>
        </p:txBody>
      </p:sp>
      <p:sp>
        <p:nvSpPr>
          <p:cNvPr id="10246" name="Объект 4">
            <a:extLst>
              <a:ext uri="{FF2B5EF4-FFF2-40B4-BE49-F238E27FC236}">
                <a16:creationId xmlns:a16="http://schemas.microsoft.com/office/drawing/2014/main" id="{108474C4-6C25-C843-71B4-19C1D5F2837F}"/>
              </a:ext>
            </a:extLst>
          </p:cNvPr>
          <p:cNvSpPr txBox="1">
            <a:spLocks/>
          </p:cNvSpPr>
          <p:nvPr/>
        </p:nvSpPr>
        <p:spPr bwMode="auto">
          <a:xfrm>
            <a:off x="235446" y="4369015"/>
            <a:ext cx="4747716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0975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ru-RU" altLang="ru-RU" dirty="0">
                <a:solidFill>
                  <a:srgbClr val="C00000"/>
                </a:solidFill>
              </a:rPr>
              <a:t>Выпущены издательством «1С-Паблишинг», выпускающим пособия, допущенные к использованию в школах (приказ Минобрнауки РФ №699 от 09.06.16), соответствуют требованиям № 273 –ФЗ «Об образовании в РФ», ст. 18.3</a:t>
            </a:r>
            <a:endParaRPr lang="en-US" alt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EB5D81D-45D8-3451-A8BC-E2DBFEEDFCC9}"/>
              </a:ext>
            </a:extLst>
          </p:cNvPr>
          <p:cNvSpPr txBox="1">
            <a:spLocks/>
          </p:cNvSpPr>
          <p:nvPr/>
        </p:nvSpPr>
        <p:spPr bwMode="auto">
          <a:xfrm>
            <a:off x="2039293" y="523883"/>
            <a:ext cx="9625657" cy="5651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3200" dirty="0">
                <a:solidFill>
                  <a:srgbClr val="C00000"/>
                </a:solidFill>
                <a:latin typeface="Futura PT Demi" pitchFamily="34" charset="-52"/>
              </a:rPr>
              <a:t>Типы электронных ресурсов в составе учебных пособий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02F1F3B6-9644-0BED-BE96-392CCFAD2384}"/>
              </a:ext>
            </a:extLst>
          </p:cNvPr>
          <p:cNvSpPr txBox="1">
            <a:spLocks/>
          </p:cNvSpPr>
          <p:nvPr/>
        </p:nvSpPr>
        <p:spPr bwMode="auto">
          <a:xfrm>
            <a:off x="322263" y="1876425"/>
            <a:ext cx="5689600" cy="37576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ru-RU" altLang="ru-RU" kern="0" dirty="0"/>
              <a:t>Анимированные рисунки, карты, лекции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ru-RU" altLang="ru-RU" kern="0" dirty="0"/>
              <a:t>Интерактивные рисунки, карты, схемы и  таблицы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ru-RU" altLang="ru-RU" kern="0" dirty="0"/>
              <a:t>Интерактивные задания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ru-RU" altLang="ru-RU" kern="0" dirty="0"/>
              <a:t>Динамические  модели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ru-RU" altLang="ru-RU" kern="0" dirty="0"/>
              <a:t>Виртуальные лаборатории 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ru-RU" kern="0" dirty="0"/>
              <a:t>Виртуальные экскурсии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ru-RU" kern="0" dirty="0"/>
              <a:t>Интерактивные энциклопедии, справочники, словари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endParaRPr lang="ru-RU" altLang="ru-RU" kern="0" dirty="0"/>
          </a:p>
          <a:p>
            <a:pPr>
              <a:defRPr/>
            </a:pPr>
            <a:endParaRPr lang="ru-RU" kern="0" dirty="0"/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id="{DDE4D4E0-4060-5998-F94B-BD02ABFDE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188" y="1624013"/>
            <a:ext cx="2376487" cy="1778000"/>
          </a:xfrm>
          <a:prstGeom prst="rect">
            <a:avLst/>
          </a:prstGeom>
          <a:noFill/>
          <a:ln w="12700" algn="ctr">
            <a:solidFill>
              <a:schemeClr val="bg2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4">
            <a:extLst>
              <a:ext uri="{FF2B5EF4-FFF2-40B4-BE49-F238E27FC236}">
                <a16:creationId xmlns:a16="http://schemas.microsoft.com/office/drawing/2014/main" id="{627721A2-7EE0-B0EA-5D36-7C129A1D7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663" y="1876425"/>
            <a:ext cx="2327275" cy="2095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70" name="Рисунок 7">
            <a:extLst>
              <a:ext uri="{FF2B5EF4-FFF2-40B4-BE49-F238E27FC236}">
                <a16:creationId xmlns:a16="http://schemas.microsoft.com/office/drawing/2014/main" id="{BF755278-EE45-3737-299F-EAEB91A304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925" y="3370263"/>
            <a:ext cx="2344738" cy="17478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Рисунок 8">
            <a:extLst>
              <a:ext uri="{FF2B5EF4-FFF2-40B4-BE49-F238E27FC236}">
                <a16:creationId xmlns:a16="http://schemas.microsoft.com/office/drawing/2014/main" id="{12E245B5-CA78-DA1C-F39E-64FB2300D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850" y="2830513"/>
            <a:ext cx="2387600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K:\[1C]\_Доклады\[2019] ЦУМК\картинки для презентации\snap3579.png">
            <a:extLst>
              <a:ext uri="{FF2B5EF4-FFF2-40B4-BE49-F238E27FC236}">
                <a16:creationId xmlns:a16="http://schemas.microsoft.com/office/drawing/2014/main" id="{16D21F8C-11EE-92D5-62E4-4B53ACE82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51750" y="4695825"/>
            <a:ext cx="2289175" cy="182086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1273" name="Picture 7" descr="MapKit_Hist">
            <a:extLst>
              <a:ext uri="{FF2B5EF4-FFF2-40B4-BE49-F238E27FC236}">
                <a16:creationId xmlns:a16="http://schemas.microsoft.com/office/drawing/2014/main" id="{95538CD9-DD29-934E-3198-4D0380530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0" t="13106" r="12453" b="14725"/>
          <a:stretch>
            <a:fillRect/>
          </a:stretch>
        </p:blipFill>
        <p:spPr bwMode="auto">
          <a:xfrm>
            <a:off x="9337675" y="4270375"/>
            <a:ext cx="2327275" cy="1697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D025081-B7F5-80D6-ECBB-B7813B79B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913" y="332656"/>
            <a:ext cx="9410700" cy="1081087"/>
          </a:xfrm>
        </p:spPr>
        <p:txBody>
          <a:bodyPr/>
          <a:lstStyle/>
          <a:p>
            <a:r>
              <a:rPr lang="ru-RU" sz="3200" kern="1200" dirty="0">
                <a:solidFill>
                  <a:srgbClr val="C00000"/>
                </a:solidFill>
                <a:latin typeface="Futura PT Demi" pitchFamily="34" charset="-52"/>
              </a:rPr>
              <a:t>Возможности при работе с библиотекой</a:t>
            </a:r>
            <a:br>
              <a:rPr lang="ru-RU" dirty="0"/>
            </a:br>
            <a:r>
              <a:rPr lang="en-US" dirty="0">
                <a:hlinkClick r:id="rId2"/>
              </a:rPr>
              <a:t>https://obrazovanie.1c.ru/education/library/</a:t>
            </a:r>
            <a:r>
              <a:rPr lang="ru-RU" dirty="0"/>
              <a:t> 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D440566A-9BDB-F3A5-A789-514D15DCF9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485" y="2572408"/>
            <a:ext cx="6384925" cy="3168650"/>
          </a:xfrm>
        </p:spPr>
        <p:txBody>
          <a:bodyPr/>
          <a:lstStyle/>
          <a:p>
            <a:r>
              <a:rPr lang="ru-RU" dirty="0"/>
              <a:t>Настраиваемое отображение только нужных материалов</a:t>
            </a:r>
          </a:p>
          <a:p>
            <a:r>
              <a:rPr lang="ru-RU" dirty="0"/>
              <a:t>Простой полнотекстовый поиск и расширенный поиск учебных материалов по атрибутам</a:t>
            </a:r>
          </a:p>
          <a:p>
            <a:r>
              <a:rPr lang="ru-RU" dirty="0"/>
              <a:t>Показ учебных материалов в отдельном окне (для работы с интерактивной доской или проектором)</a:t>
            </a:r>
          </a:p>
          <a:p>
            <a:r>
              <a:rPr lang="ru-RU" dirty="0"/>
              <a:t>Хранение ссылок на избранные материалы в Портфеле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1B6947C-F293-8D75-8428-A78E07800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8048" y="1628800"/>
            <a:ext cx="5522663" cy="325320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CD51473-3D47-65E4-E630-8F6E22F505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3618" y="3594026"/>
            <a:ext cx="3507093" cy="300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80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F6CF85-7F4E-C629-F39B-C79C18F50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/>
          <a:lstStyle/>
          <a:p>
            <a:pPr>
              <a:defRPr/>
            </a:pPr>
            <a:r>
              <a:rPr lang="ru-RU" dirty="0"/>
              <a:t>А как же авторские учебные материалы?!</a:t>
            </a:r>
          </a:p>
        </p:txBody>
      </p:sp>
      <p:sp>
        <p:nvSpPr>
          <p:cNvPr id="23555" name="Текст 2">
            <a:extLst>
              <a:ext uri="{FF2B5EF4-FFF2-40B4-BE49-F238E27FC236}">
                <a16:creationId xmlns:a16="http://schemas.microsoft.com/office/drawing/2014/main" id="{79AECBC9-FE67-5866-ADBA-AFB9EE0ADD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/>
          <a:lstStyle/>
          <a:p>
            <a:endParaRPr lang="ru-RU" altLang="ru-RU">
              <a:latin typeface="Futura PT Demi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38943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:a16="http://schemas.microsoft.com/office/drawing/2014/main" id="{940EB90F-1C73-AC42-9DAF-1906078E41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66913" y="357188"/>
            <a:ext cx="9410700" cy="1081087"/>
          </a:xfrm>
        </p:spPr>
        <p:txBody>
          <a:bodyPr/>
          <a:lstStyle/>
          <a:p>
            <a:r>
              <a:rPr lang="ru-RU" altLang="ru-RU" sz="3200" kern="1200" dirty="0">
                <a:solidFill>
                  <a:srgbClr val="C00000"/>
                </a:solidFill>
                <a:latin typeface="Futura PT Demi" pitchFamily="34" charset="-52"/>
              </a:rPr>
              <a:t>Авторские учебные материалы</a:t>
            </a:r>
          </a:p>
        </p:txBody>
      </p:sp>
      <p:sp>
        <p:nvSpPr>
          <p:cNvPr id="12291" name="Rectangle 4">
            <a:extLst>
              <a:ext uri="{FF2B5EF4-FFF2-40B4-BE49-F238E27FC236}">
                <a16:creationId xmlns:a16="http://schemas.microsoft.com/office/drawing/2014/main" id="{D82FD672-7019-B822-2668-30A53EC02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525" y="1757363"/>
            <a:ext cx="6056313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685800" indent="-22860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eaLnBrk="1" hangingPunct="1">
              <a:spcBef>
                <a:spcPts val="1000"/>
              </a:spcBef>
              <a:buClr>
                <a:srgbClr val="C00000"/>
              </a:buClr>
            </a:pPr>
            <a:r>
              <a:rPr lang="ru-RU" altLang="ru-RU"/>
              <a:t>Иллюстрированные тексты (</a:t>
            </a:r>
            <a:r>
              <a:rPr lang="en-US" altLang="ru-RU"/>
              <a:t>html-</a:t>
            </a:r>
            <a:r>
              <a:rPr lang="ru-RU" altLang="ru-RU"/>
              <a:t>страницы) с включенными мультимедиа-объектами (изображения, аудио, видео)</a:t>
            </a:r>
          </a:p>
          <a:p>
            <a:pPr eaLnBrk="1" hangingPunct="1">
              <a:spcBef>
                <a:spcPts val="1000"/>
              </a:spcBef>
              <a:buClr>
                <a:srgbClr val="C00000"/>
              </a:buClr>
            </a:pPr>
            <a:r>
              <a:rPr lang="ru-RU" altLang="ru-RU"/>
              <a:t>Медиафайлы</a:t>
            </a:r>
          </a:p>
          <a:p>
            <a:pPr eaLnBrk="1" hangingPunct="1">
              <a:spcBef>
                <a:spcPts val="1000"/>
              </a:spcBef>
              <a:buClr>
                <a:srgbClr val="C00000"/>
              </a:buClr>
            </a:pPr>
            <a:r>
              <a:rPr lang="ru-RU" altLang="ru-RU"/>
              <a:t>Тестовые задания с автоматической проверкой</a:t>
            </a:r>
          </a:p>
          <a:p>
            <a:pPr eaLnBrk="1" hangingPunct="1">
              <a:spcBef>
                <a:spcPts val="1000"/>
              </a:spcBef>
              <a:buClr>
                <a:srgbClr val="C00000"/>
              </a:buClr>
            </a:pPr>
            <a:r>
              <a:rPr lang="ru-RU" altLang="ru-RU"/>
              <a:t>Творческие задания с ручной проверкой </a:t>
            </a:r>
          </a:p>
          <a:p>
            <a:pPr eaLnBrk="1" hangingPunct="1">
              <a:spcBef>
                <a:spcPts val="1000"/>
              </a:spcBef>
              <a:buClr>
                <a:srgbClr val="C00000"/>
              </a:buClr>
            </a:pPr>
            <a:r>
              <a:rPr lang="ru-RU" altLang="ru-RU"/>
              <a:t>Учебные материалы различного дидактического назначения:</a:t>
            </a:r>
          </a:p>
          <a:p>
            <a:pPr lvl="1" eaLnBrk="1" hangingPunct="1">
              <a:spcBef>
                <a:spcPts val="500"/>
              </a:spcBef>
              <a:buClr>
                <a:srgbClr val="C00000"/>
              </a:buClr>
            </a:pPr>
            <a:r>
              <a:rPr lang="ru-RU" altLang="ru-RU"/>
              <a:t>Обучающие задания</a:t>
            </a:r>
          </a:p>
          <a:p>
            <a:pPr lvl="1" eaLnBrk="1" hangingPunct="1">
              <a:spcBef>
                <a:spcPts val="500"/>
              </a:spcBef>
              <a:buClr>
                <a:srgbClr val="C00000"/>
              </a:buClr>
            </a:pPr>
            <a:r>
              <a:rPr lang="ru-RU" altLang="ru-RU"/>
              <a:t>Тренажеры, в том числе пошаговые</a:t>
            </a:r>
          </a:p>
          <a:p>
            <a:pPr lvl="1" eaLnBrk="1" hangingPunct="1">
              <a:spcBef>
                <a:spcPts val="500"/>
              </a:spcBef>
              <a:buClr>
                <a:srgbClr val="C00000"/>
              </a:buClr>
            </a:pPr>
            <a:r>
              <a:rPr lang="ru-RU" altLang="ru-RU"/>
              <a:t>Лабораторные и практические работы</a:t>
            </a:r>
          </a:p>
          <a:p>
            <a:pPr lvl="1" eaLnBrk="1" hangingPunct="1">
              <a:spcBef>
                <a:spcPts val="500"/>
              </a:spcBef>
              <a:buClr>
                <a:srgbClr val="C00000"/>
              </a:buClr>
            </a:pPr>
            <a:r>
              <a:rPr lang="ru-RU" altLang="ru-RU"/>
              <a:t>Контрольные тесты</a:t>
            </a:r>
            <a:endParaRPr lang="ru-RU" altLang="ru-RU" sz="2000">
              <a:latin typeface="Arial" panose="020B0604020202020204" pitchFamily="34" charset="0"/>
            </a:endParaRPr>
          </a:p>
          <a:p>
            <a:pPr eaLnBrk="1" hangingPunct="1">
              <a:lnSpc>
                <a:spcPct val="70000"/>
              </a:lnSpc>
              <a:spcBef>
                <a:spcPts val="1000"/>
              </a:spcBef>
              <a:buClrTx/>
              <a:buFont typeface="Wingdings" panose="05000000000000000000" pitchFamily="2" charset="2"/>
              <a:buNone/>
            </a:pPr>
            <a:endParaRPr lang="ru-RU" altLang="ru-RU">
              <a:latin typeface="Arial" panose="020B0604020202020204" pitchFamily="34" charset="0"/>
            </a:endParaRPr>
          </a:p>
        </p:txBody>
      </p:sp>
      <p:pic>
        <p:nvPicPr>
          <p:cNvPr id="12292" name="Рисунок 6">
            <a:extLst>
              <a:ext uri="{FF2B5EF4-FFF2-40B4-BE49-F238E27FC236}">
                <a16:creationId xmlns:a16="http://schemas.microsoft.com/office/drawing/2014/main" id="{B7ADACB6-7428-4824-8CEB-7727E0693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413" y="1628775"/>
            <a:ext cx="5589587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0956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5E9A71-A7FB-8CBB-FFF9-8DF29D3F4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552" y="260648"/>
            <a:ext cx="9410700" cy="1081087"/>
          </a:xfrm>
        </p:spPr>
        <p:txBody>
          <a:bodyPr/>
          <a:lstStyle/>
          <a:p>
            <a:r>
              <a:rPr lang="ru-RU" sz="3200" kern="1200" dirty="0">
                <a:solidFill>
                  <a:srgbClr val="C00000"/>
                </a:solidFill>
                <a:latin typeface="Futura PT Demi" pitchFamily="34" charset="-52"/>
              </a:rPr>
              <a:t>Подробнее о создании авторских учебных материалов – в видеозаписях вебинаров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AF30FA-29BD-439D-1B7D-25F360CA3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160" y="2492896"/>
            <a:ext cx="6384925" cy="3168650"/>
          </a:xfrm>
        </p:spPr>
        <p:txBody>
          <a:bodyPr/>
          <a:lstStyle/>
          <a:p>
            <a:r>
              <a:rPr lang="ru-RU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Futura PT Demi" panose="020B0604020202020204" charset="-52"/>
              </a:rPr>
              <a:t>Вебинар «Как создать собственный интерактивный ресурс в системе “1С:Образование”» </a:t>
            </a: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Futura PT Demi" panose="020B0604020202020204" charset="-52"/>
                <a:hlinkClick r:id="rId2"/>
              </a:rPr>
              <a:t>https://obrazovanie.1c.ru/events/2023-09-21/</a:t>
            </a:r>
            <a:endParaRPr lang="ru-RU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Futura PT Demi" panose="020B0604020202020204" charset="-52"/>
            </a:endParaRPr>
          </a:p>
          <a:p>
            <a:r>
              <a:rPr lang="ru-RU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Futura PT Demi" panose="020B0604020202020204" charset="-52"/>
              </a:rPr>
              <a:t>Вебинар «Лонгриды, подкасты, видеоролики: как создавать необычные формы учебного контента в системе “1С:Образование”» </a:t>
            </a: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Futura PT Demi" panose="020B0604020202020204" charset="-52"/>
                <a:hlinkClick r:id="rId3"/>
              </a:rPr>
              <a:t>https://obrazovanie.1c.ru/events/2023-09-26/</a:t>
            </a:r>
            <a:r>
              <a:rPr lang="ru-RU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Futura PT Demi" panose="020B0604020202020204" charset="-52"/>
              </a:rPr>
              <a:t>  </a:t>
            </a:r>
          </a:p>
          <a:p>
            <a:endParaRPr lang="ru-RU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Montserrat-SemiBold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76C68F4-80DE-F764-DD6E-D5A918E1C5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0056" y="1700213"/>
            <a:ext cx="3739504" cy="269748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D001FE6-A4CC-1646-3C02-FA20E8BB83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8248" y="3971928"/>
            <a:ext cx="3757545" cy="252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511238"/>
      </p:ext>
    </p:extLst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32430</TotalTime>
  <Words>969</Words>
  <Application>Microsoft Office PowerPoint</Application>
  <PresentationFormat>Широкоэкранный</PresentationFormat>
  <Paragraphs>102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Wingdings</vt:lpstr>
      <vt:lpstr>Montserrat-SemiBold</vt:lpstr>
      <vt:lpstr>Futura PT Demi</vt:lpstr>
      <vt:lpstr>Arial</vt:lpstr>
      <vt:lpstr>Segoe UI</vt:lpstr>
      <vt:lpstr>Calibri</vt:lpstr>
      <vt:lpstr>Специальное оформление</vt:lpstr>
      <vt:lpstr>Презентация PowerPoint</vt:lpstr>
      <vt:lpstr>Основные возможности для обучения в цифровой образовательной среде</vt:lpstr>
      <vt:lpstr>Работа с библиотекой</vt:lpstr>
      <vt:lpstr>Библиотека «1С:Образование» - более 25 тысяч интерактивных мультимедийных цифровых ресурсов</vt:lpstr>
      <vt:lpstr>Презентация PowerPoint</vt:lpstr>
      <vt:lpstr>Возможности при работе с библиотекой https://obrazovanie.1c.ru/education/library/ </vt:lpstr>
      <vt:lpstr>А как же авторские учебные материалы?!</vt:lpstr>
      <vt:lpstr>Авторские учебные материалы</vt:lpstr>
      <vt:lpstr>Подробнее о создании авторских учебных материалов – в видеозаписях вебинаров</vt:lpstr>
      <vt:lpstr>Подготовка к уроку в Конструкторе</vt:lpstr>
      <vt:lpstr>Презентация PowerPoint</vt:lpstr>
      <vt:lpstr>Выбор основных параметров урока:  класс, предмет, тема</vt:lpstr>
      <vt:lpstr>Презентация PowerPoint</vt:lpstr>
      <vt:lpstr>Подбор цифровых образовательных ресурсов к этапам урока</vt:lpstr>
      <vt:lpstr>Выбор необходимых образовательных результатов урока в соответствии с ФОП</vt:lpstr>
      <vt:lpstr>Презентация PowerPoint</vt:lpstr>
      <vt:lpstr>Пример: урок обобщения и систематизации по теме «Четырехугольники», геометрия, 8 класс </vt:lpstr>
      <vt:lpstr>Как организовать учебное взаимодействие учителя и ученика</vt:lpstr>
      <vt:lpstr>Работа с ресурсами на уроке, назначение заданий и контроль их выполнения https://obrazovanie.1c.ru/education/task-and-test/ </vt:lpstr>
      <vt:lpstr>И это еще не все!  Подробнее смотрите в видеозаписях вебинаров</vt:lpstr>
      <vt:lpstr>заключение</vt:lpstr>
      <vt:lpstr>Как подключиться к системе «1С:Образование»</vt:lpstr>
      <vt:lpstr>Актуальная информация о системе «1С:Образование» – в видеоматериалах на сайте!</vt:lpstr>
      <vt:lpstr>На завтрашнем вебинаре:</vt:lpstr>
      <vt:lpstr>Спасибо за внимание!</vt:lpstr>
    </vt:vector>
  </TitlesOfParts>
  <Company>1C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Fomin_D</dc:creator>
  <cp:lastModifiedBy>Tatyana Chernetskaya</cp:lastModifiedBy>
  <cp:revision>668</cp:revision>
  <dcterms:created xsi:type="dcterms:W3CDTF">2015-09-09T08:16:26Z</dcterms:created>
  <dcterms:modified xsi:type="dcterms:W3CDTF">2024-08-28T09:11:56Z</dcterms:modified>
</cp:coreProperties>
</file>